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56" r:id="rId3"/>
    <p:sldId id="257" r:id="rId4"/>
    <p:sldId id="260" r:id="rId5"/>
    <p:sldId id="258" r:id="rId6"/>
    <p:sldId id="261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63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C3C2-6FF4-431F-A0F1-4CFDF824AFFA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14B05-BC38-4A48-87B0-BE3909664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3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2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955675" y="1905001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955675" y="1905001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3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117975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screen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2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1"/>
            <a:ext cx="8534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Aerospike and Conventional Bell-Shaped Nozzles: A Numerical Comparison of </a:t>
            </a:r>
            <a:r>
              <a:rPr lang="en-US" sz="4000" b="1" dirty="0" smtClean="0"/>
              <a:t>High-Powered Sounding </a:t>
            </a:r>
            <a:r>
              <a:rPr lang="en-US" sz="4000" b="1" dirty="0" smtClean="0"/>
              <a:t>Rocket Flight Profiles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8077200" cy="1219200"/>
          </a:xfrm>
        </p:spPr>
        <p:txBody>
          <a:bodyPr/>
          <a:lstStyle/>
          <a:p>
            <a:r>
              <a:rPr lang="en-US" dirty="0" smtClean="0"/>
              <a:t>Presenter: Peter Renslow</a:t>
            </a:r>
          </a:p>
          <a:p>
            <a:r>
              <a:rPr lang="en-US" dirty="0" smtClean="0"/>
              <a:t>Advisors: James K. Villarreal and Steven Shark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3175">
                  <a:solidFill>
                    <a:srgbClr val="050595">
                      <a:lumMod val="75000"/>
                      <a:lumOff val="25000"/>
                      <a:alpha val="75000"/>
                    </a:srgbClr>
                  </a:solidFill>
                </a:ln>
                <a:gradFill flip="none" rotWithShape="1">
                  <a:gsLst>
                    <a:gs pos="0">
                      <a:srgbClr val="FFFFFF"/>
                    </a:gs>
                    <a:gs pos="61000">
                      <a:srgbClr val="3497AE">
                        <a:lumMod val="20000"/>
                        <a:lumOff val="80000"/>
                      </a:srgbClr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</a:rPr>
              <a:t>Results: </a:t>
            </a:r>
            <a:r>
              <a:rPr lang="en-US" sz="3600" dirty="0" smtClean="0">
                <a:ln w="3175">
                  <a:solidFill>
                    <a:srgbClr val="050595">
                      <a:lumMod val="75000"/>
                      <a:lumOff val="25000"/>
                      <a:alpha val="75000"/>
                    </a:srgbClr>
                  </a:solidFill>
                </a:ln>
                <a:gradFill flip="none" rotWithShape="1">
                  <a:gsLst>
                    <a:gs pos="0">
                      <a:srgbClr val="FFFFFF"/>
                    </a:gs>
                    <a:gs pos="61000">
                      <a:srgbClr val="3497AE">
                        <a:lumMod val="20000"/>
                        <a:lumOff val="80000"/>
                      </a:srgbClr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</a:rPr>
              <a:t>Tables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685800" y="1924050"/>
            <a:ext cx="3276600" cy="387798"/>
          </a:xfrm>
        </p:spPr>
        <p:txBody>
          <a:bodyPr/>
          <a:lstStyle/>
          <a:p>
            <a:r>
              <a:rPr lang="en-US" dirty="0" smtClean="0"/>
              <a:t>Expansion Ratio = 2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387798"/>
          </a:xfrm>
        </p:spPr>
        <p:txBody>
          <a:bodyPr/>
          <a:lstStyle/>
          <a:p>
            <a:r>
              <a:rPr lang="en-US" dirty="0" smtClean="0"/>
              <a:t>Expansion Ratio = 25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438400"/>
            <a:ext cx="4191000" cy="208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2438400"/>
            <a:ext cx="4572000" cy="209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sz="3600" dirty="0" smtClean="0"/>
              <a:t>Doubled Burn Time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85800" y="1924050"/>
            <a:ext cx="3276600" cy="775597"/>
          </a:xfrm>
        </p:spPr>
        <p:txBody>
          <a:bodyPr/>
          <a:lstStyle/>
          <a:p>
            <a:r>
              <a:rPr lang="en-US" dirty="0" smtClean="0"/>
              <a:t>Expansion Ratio = 5, Burn Time = 34.35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775597"/>
          </a:xfrm>
        </p:spPr>
        <p:txBody>
          <a:bodyPr/>
          <a:lstStyle/>
          <a:p>
            <a:r>
              <a:rPr lang="en-US" dirty="0" smtClean="0"/>
              <a:t>Expansion Ratio = 5, Burn Time = 68.7 sec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2743200"/>
            <a:ext cx="4250976" cy="32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R_E5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2743200"/>
            <a:ext cx="4318000" cy="3238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3175">
                  <a:solidFill>
                    <a:srgbClr val="050595">
                      <a:lumMod val="75000"/>
                      <a:lumOff val="25000"/>
                      <a:alpha val="75000"/>
                    </a:srgbClr>
                  </a:solidFill>
                </a:ln>
                <a:gradFill flip="none" rotWithShape="1">
                  <a:gsLst>
                    <a:gs pos="0">
                      <a:srgbClr val="FFFFFF"/>
                    </a:gs>
                    <a:gs pos="61000">
                      <a:srgbClr val="3497AE">
                        <a:lumMod val="20000"/>
                        <a:lumOff val="80000"/>
                      </a:srgbClr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</a:rPr>
              <a:t>Results: </a:t>
            </a:r>
            <a:r>
              <a:rPr lang="en-US" sz="3600" dirty="0" smtClean="0">
                <a:ln w="3175">
                  <a:solidFill>
                    <a:srgbClr val="050595">
                      <a:lumMod val="75000"/>
                      <a:lumOff val="25000"/>
                      <a:alpha val="75000"/>
                    </a:srgbClr>
                  </a:solidFill>
                </a:ln>
                <a:gradFill flip="none" rotWithShape="1">
                  <a:gsLst>
                    <a:gs pos="0">
                      <a:srgbClr val="FFFFFF"/>
                    </a:gs>
                    <a:gs pos="61000">
                      <a:srgbClr val="3497AE">
                        <a:lumMod val="20000"/>
                        <a:lumOff val="80000"/>
                      </a:srgbClr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</a:rPr>
              <a:t>Doubled Burn Time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half" idx="1"/>
          </p:nvPr>
        </p:nvSpPr>
        <p:spPr>
          <a:xfrm>
            <a:off x="685800" y="1924050"/>
            <a:ext cx="3276600" cy="775597"/>
          </a:xfrm>
        </p:spPr>
        <p:txBody>
          <a:bodyPr/>
          <a:lstStyle/>
          <a:p>
            <a:r>
              <a:rPr lang="en-US" dirty="0" smtClean="0"/>
              <a:t>Expansion Ratio = 5, Burn Time = 34.35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429000" cy="775597"/>
          </a:xfrm>
        </p:spPr>
        <p:txBody>
          <a:bodyPr/>
          <a:lstStyle/>
          <a:p>
            <a:r>
              <a:rPr lang="en-US" dirty="0" smtClean="0"/>
              <a:t>Expansion Ratio = 5, Burn Time = 68.7 sec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4585" y="2743200"/>
            <a:ext cx="424501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743200"/>
            <a:ext cx="4467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6"/>
            <a:ext cx="8382000" cy="4770537"/>
          </a:xfrm>
        </p:spPr>
        <p:txBody>
          <a:bodyPr/>
          <a:lstStyle/>
          <a:p>
            <a:r>
              <a:rPr lang="en-US" dirty="0" smtClean="0"/>
              <a:t>The increase in performance due to an aerospike nozzle depends heavily on two factors</a:t>
            </a:r>
          </a:p>
          <a:p>
            <a:pPr lvl="1"/>
            <a:r>
              <a:rPr lang="en-US" dirty="0" smtClean="0"/>
              <a:t>The expansion ratio of the bell nozzle being compared to the aerospike nozzle</a:t>
            </a:r>
          </a:p>
          <a:p>
            <a:pPr lvl="2"/>
            <a:r>
              <a:rPr lang="en-US" dirty="0" smtClean="0"/>
              <a:t>There is an optimum expansion ratio for the bell nozzle that maximizes its performance, which still falls short of the aerospike nozzle performance</a:t>
            </a:r>
          </a:p>
          <a:p>
            <a:pPr lvl="1"/>
            <a:r>
              <a:rPr lang="en-US" dirty="0" smtClean="0"/>
              <a:t>The burn time of the rocket motor</a:t>
            </a:r>
          </a:p>
          <a:p>
            <a:pPr lvl="2"/>
            <a:r>
              <a:rPr lang="en-US" dirty="0" smtClean="0"/>
              <a:t>The longer the burn time, the greater the performance advantage of the aerospike nozzle</a:t>
            </a:r>
          </a:p>
          <a:p>
            <a:pPr lvl="2"/>
            <a:r>
              <a:rPr lang="en-US" dirty="0" smtClean="0"/>
              <a:t>Doubling the burn time increases the aerospike performance advantage by a factor of 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6"/>
            <a:ext cx="8382000" cy="4635115"/>
          </a:xfrm>
        </p:spPr>
        <p:txBody>
          <a:bodyPr/>
          <a:lstStyle/>
          <a:p>
            <a:r>
              <a:rPr lang="en-US" dirty="0" smtClean="0"/>
              <a:t>The advantage of the aerospike is fairly marginal at the chosen burn times when compared to the optimum bell nozzle expansion ratio</a:t>
            </a:r>
          </a:p>
          <a:p>
            <a:r>
              <a:rPr lang="en-US" dirty="0" smtClean="0"/>
              <a:t>It may be difficult to justify the time and cost necessary to bring the aerospike to operational status</a:t>
            </a:r>
          </a:p>
          <a:p>
            <a:r>
              <a:rPr lang="en-US" dirty="0" smtClean="0"/>
              <a:t>Suggested applications:</a:t>
            </a:r>
          </a:p>
          <a:p>
            <a:pPr lvl="1"/>
            <a:r>
              <a:rPr lang="en-US" dirty="0" smtClean="0"/>
              <a:t>Extremely long (&gt; 2mins) burn times</a:t>
            </a:r>
          </a:p>
          <a:p>
            <a:pPr lvl="1"/>
            <a:r>
              <a:rPr lang="en-US" dirty="0" smtClean="0"/>
              <a:t>Extremely large expansion ratios (&gt; 100) for use in space, where p</a:t>
            </a:r>
            <a:r>
              <a:rPr lang="en-US" baseline="-25000" dirty="0" smtClean="0"/>
              <a:t>a</a:t>
            </a:r>
            <a:r>
              <a:rPr lang="en-US" dirty="0" smtClean="0"/>
              <a:t> → 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Daedalus Astronautics @ ASU is currently conducting research on aerospike nozzles, and plans to incorporate them into high-powered sounding rockets</a:t>
            </a:r>
          </a:p>
          <a:p>
            <a:pPr lvl="1"/>
            <a:r>
              <a:rPr lang="en-US" dirty="0" smtClean="0"/>
              <a:t>The numerical model will be used to predict the rocket’s performance</a:t>
            </a:r>
          </a:p>
          <a:p>
            <a:pPr lvl="1"/>
            <a:r>
              <a:rPr lang="en-US" dirty="0" smtClean="0"/>
              <a:t>One big hurdle: achieving long burn times in student-build rocket motors without structural failure</a:t>
            </a:r>
            <a:endParaRPr lang="en-US" dirty="0"/>
          </a:p>
        </p:txBody>
      </p:sp>
      <p:pic>
        <p:nvPicPr>
          <p:cNvPr id="4" name="Picture 3" descr="IMG_2535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38600"/>
            <a:ext cx="3317240" cy="2489200"/>
          </a:xfrm>
          <a:prstGeom prst="rect">
            <a:avLst/>
          </a:prstGeom>
        </p:spPr>
      </p:pic>
      <p:pic>
        <p:nvPicPr>
          <p:cNvPr id="5" name="Picture 4" descr="IMG_2509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038600"/>
            <a:ext cx="3317240" cy="248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26" name="Picture 6" descr="http://www.daedalusastronautics.com/NewsArchives/Aerospike%2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381000"/>
            <a:ext cx="2297113" cy="3429001"/>
          </a:xfrm>
          <a:prstGeom prst="rect">
            <a:avLst/>
          </a:prstGeom>
          <a:noFill/>
        </p:spPr>
      </p:pic>
      <p:pic>
        <p:nvPicPr>
          <p:cNvPr id="7" name="Picture 6" descr="IMG_2360_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1676400"/>
            <a:ext cx="2590800" cy="3452638"/>
          </a:xfrm>
          <a:prstGeom prst="rect">
            <a:avLst/>
          </a:prstGeom>
        </p:spPr>
      </p:pic>
      <p:pic>
        <p:nvPicPr>
          <p:cNvPr id="30722" name="Picture 2" descr="http://www.daedalusastronautics.com/NewsArchives/Aerospike_closeu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457200"/>
            <a:ext cx="2435225" cy="3429001"/>
          </a:xfrm>
          <a:prstGeom prst="rect">
            <a:avLst/>
          </a:prstGeom>
          <a:noFill/>
        </p:spPr>
      </p:pic>
      <p:pic>
        <p:nvPicPr>
          <p:cNvPr id="30728" name="Picture 8" descr="C:\Users\Peter Renslow\Documents\Daedalus Astronautics\Honors Thesis\Presentation Folder\IMG_2374_smal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38800" y="4114800"/>
            <a:ext cx="3317875" cy="2489200"/>
          </a:xfrm>
          <a:prstGeom prst="rect">
            <a:avLst/>
          </a:prstGeom>
          <a:noFill/>
        </p:spPr>
      </p:pic>
      <p:pic>
        <p:nvPicPr>
          <p:cNvPr id="30724" name="Picture 4" descr="http://www.daedalusastronautics.com/NewsArchives/Aerospike%2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95600" y="3276600"/>
            <a:ext cx="1899920" cy="3352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664797"/>
          </a:xfrm>
        </p:spPr>
        <p:txBody>
          <a:bodyPr/>
          <a:lstStyle/>
          <a:p>
            <a:r>
              <a:rPr lang="en-US" dirty="0" smtClean="0"/>
              <a:t>Rocket Nozzle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2708434"/>
          </a:xfrm>
        </p:spPr>
        <p:txBody>
          <a:bodyPr/>
          <a:lstStyle/>
          <a:p>
            <a:r>
              <a:rPr lang="en-US" dirty="0" smtClean="0"/>
              <a:t>Rocket  thrust is dependant on  two things:</a:t>
            </a:r>
          </a:p>
          <a:p>
            <a:pPr lvl="1"/>
            <a:r>
              <a:rPr lang="en-US" dirty="0" smtClean="0"/>
              <a:t>The mass flow rate of propellant being ejected from the nozzle</a:t>
            </a:r>
          </a:p>
          <a:p>
            <a:pPr lvl="1"/>
            <a:r>
              <a:rPr lang="en-US" dirty="0" smtClean="0"/>
              <a:t>The difference in ambient air pressure and nozzle exit pressure</a:t>
            </a:r>
          </a:p>
          <a:p>
            <a:r>
              <a:rPr lang="en-US" dirty="0" smtClean="0"/>
              <a:t>The Thrust Equation: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10000"/>
            <a:ext cx="4438651" cy="5810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4648200"/>
            <a:ext cx="176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Mass flow rate component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449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Pressure Differential Component</a:t>
            </a:r>
            <a:endParaRPr lang="en-US" sz="2000" dirty="0"/>
          </a:p>
        </p:txBody>
      </p:sp>
      <p:cxnSp>
        <p:nvCxnSpPr>
          <p:cNvPr id="27" name="Shape 26"/>
          <p:cNvCxnSpPr>
            <a:stCxn id="22" idx="3"/>
          </p:cNvCxnSpPr>
          <p:nvPr/>
        </p:nvCxnSpPr>
        <p:spPr>
          <a:xfrm flipV="1">
            <a:off x="3286124" y="4419600"/>
            <a:ext cx="295276" cy="582543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>
          <a:xfrm>
            <a:off x="304800" y="5638800"/>
            <a:ext cx="8382000" cy="8863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Thrust is maximized when the nozzle exit pressure equals the ambient pressure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6200000" flipV="1">
            <a:off x="6019800" y="4419600"/>
            <a:ext cx="228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5181600" y="4343400"/>
            <a:ext cx="10668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664797"/>
          </a:xfrm>
        </p:spPr>
        <p:txBody>
          <a:bodyPr/>
          <a:lstStyle/>
          <a:p>
            <a:r>
              <a:rPr lang="en-US" dirty="0" smtClean="0"/>
              <a:t>Bell Nozzles</a:t>
            </a:r>
            <a:endParaRPr lang="en-US" dirty="0"/>
          </a:p>
        </p:txBody>
      </p:sp>
      <p:pic>
        <p:nvPicPr>
          <p:cNvPr id="5" name="Picture 4" descr="Saturn_V_Rocket_Booster_sma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2800" y="914400"/>
            <a:ext cx="5501640" cy="3657600"/>
          </a:xfrm>
          <a:prstGeom prst="rect">
            <a:avLst/>
          </a:prstGeom>
        </p:spPr>
      </p:pic>
      <p:pic>
        <p:nvPicPr>
          <p:cNvPr id="20482" name="Picture 2" descr="http://www.sti.nasa.gov/tto/Spinoff2008/images/t-10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1" y="1219200"/>
            <a:ext cx="2646731" cy="4324350"/>
          </a:xfrm>
          <a:prstGeom prst="rect">
            <a:avLst/>
          </a:prstGeom>
          <a:noFill/>
        </p:spPr>
      </p:pic>
      <p:pic>
        <p:nvPicPr>
          <p:cNvPr id="20484" name="Picture 4" descr="http://waltonaero.wikidot.com/local--resized-images/part-b/cdnozzle/mediu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4876800"/>
            <a:ext cx="2590800" cy="16892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Nozzle Expansion Modes</a:t>
            </a:r>
            <a:endParaRPr lang="en-US" dirty="0"/>
          </a:p>
        </p:txBody>
      </p:sp>
      <p:pic>
        <p:nvPicPr>
          <p:cNvPr id="18434" name="Picture 2" descr="http://www.pwrengineering.com/articles/images/nozzle4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1841" y="2667000"/>
            <a:ext cx="8780319" cy="39624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1329595"/>
          </a:xfrm>
        </p:spPr>
        <p:txBody>
          <a:bodyPr/>
          <a:lstStyle/>
          <a:p>
            <a:r>
              <a:rPr lang="en-US" dirty="0" smtClean="0"/>
              <a:t>The traditional bell-shaped nozzle has a fixed geometry that is only able to expand exhaust gas to one fixed pressure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664797"/>
          </a:xfrm>
        </p:spPr>
        <p:txBody>
          <a:bodyPr/>
          <a:lstStyle/>
          <a:p>
            <a:r>
              <a:rPr lang="en-US" dirty="0" smtClean="0"/>
              <a:t>Aerospike Nozzles</a:t>
            </a:r>
            <a:endParaRPr lang="en-US" dirty="0"/>
          </a:p>
        </p:txBody>
      </p:sp>
      <p:pic>
        <p:nvPicPr>
          <p:cNvPr id="5" name="Picture 4" descr="Aerospike_closeup_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05600" y="838200"/>
            <a:ext cx="2286000" cy="4648200"/>
          </a:xfrm>
          <a:prstGeom prst="rect">
            <a:avLst/>
          </a:prstGeom>
        </p:spPr>
      </p:pic>
      <p:pic>
        <p:nvPicPr>
          <p:cNvPr id="21507" name="Picture 62"/>
          <p:cNvPicPr>
            <a:picLocks noChangeAspect="1" noChangeArrowheads="1"/>
          </p:cNvPicPr>
          <p:nvPr/>
        </p:nvPicPr>
        <p:blipFill>
          <a:blip r:embed="rId3" cstate="screen"/>
          <a:srcRect l="4042" t="8824" r="11076" b="5882"/>
          <a:stretch>
            <a:fillRect/>
          </a:stretch>
        </p:blipFill>
        <p:spPr bwMode="auto">
          <a:xfrm>
            <a:off x="152400" y="4343400"/>
            <a:ext cx="6400800" cy="2209800"/>
          </a:xfrm>
          <a:prstGeom prst="rect">
            <a:avLst/>
          </a:prstGeom>
          <a:noFill/>
        </p:spPr>
      </p:pic>
      <p:pic>
        <p:nvPicPr>
          <p:cNvPr id="21509" name="Picture 5" descr="http://www.dfrc.nasa.gov/Gallery/Photo/Aerospike_Rocket/Small/EC04-0113-1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990600"/>
            <a:ext cx="4962525" cy="32338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Aerospike Nozzle Expansion Modes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1143000"/>
            <a:ext cx="3178924" cy="51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1600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&gt;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design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3200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design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5257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&lt;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design</a:t>
            </a:r>
            <a:endParaRPr lang="en-US" sz="2400" baseline="-250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962400" cy="3576364"/>
          </a:xfrm>
        </p:spPr>
        <p:txBody>
          <a:bodyPr/>
          <a:lstStyle/>
          <a:p>
            <a:r>
              <a:rPr lang="en-US" sz="2800" dirty="0" smtClean="0"/>
              <a:t>The aerospike nozzle’s expansion section is open to ambient atmosphere</a:t>
            </a:r>
          </a:p>
          <a:p>
            <a:r>
              <a:rPr lang="en-US" sz="2800" dirty="0" smtClean="0"/>
              <a:t>The aerospike nozzle expands the exhaust gas to ambient air pressure at all altitudes below a design altitude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Aerospike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6"/>
            <a:ext cx="8382000" cy="4093428"/>
          </a:xfrm>
        </p:spPr>
        <p:txBody>
          <a:bodyPr/>
          <a:lstStyle/>
          <a:p>
            <a:r>
              <a:rPr lang="en-US" dirty="0" smtClean="0"/>
              <a:t>Because atmospheric pressure decreases with altitude, sustained perfect nozzle expansion during flight within the atmosphere results in:</a:t>
            </a:r>
          </a:p>
          <a:p>
            <a:pPr lvl="1"/>
            <a:r>
              <a:rPr lang="en-US" dirty="0" smtClean="0"/>
              <a:t>Increased Thrust, Total Impulse, Specific Impulse</a:t>
            </a:r>
          </a:p>
          <a:p>
            <a:pPr lvl="1"/>
            <a:r>
              <a:rPr lang="en-US" dirty="0" smtClean="0"/>
              <a:t>This results in increased apogee altitude or payload weight</a:t>
            </a:r>
          </a:p>
          <a:p>
            <a:r>
              <a:rPr lang="en-US" dirty="0" smtClean="0"/>
              <a:t>In order to quantify the advantage of using an aerospike nozzle, a numeric model was created to simulate terrestrial rocket flights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Numerical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7"/>
            <a:ext cx="8382000" cy="52165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Uses basic Newtonian kinematics and aerodynamic drag</a:t>
            </a:r>
          </a:p>
          <a:p>
            <a:r>
              <a:rPr lang="en-US" dirty="0" smtClean="0"/>
              <a:t>Based on a arbitrary rocket built around the STAR 27 Apogee Motor</a:t>
            </a:r>
          </a:p>
          <a:p>
            <a:pPr lvl="1"/>
            <a:r>
              <a:rPr lang="en-US" dirty="0" smtClean="0"/>
              <a:t>The expansion ratio and burn time is varied to investigate its effect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Coefficient of Drag = 0.2</a:t>
            </a:r>
          </a:p>
          <a:p>
            <a:pPr lvl="1"/>
            <a:r>
              <a:rPr lang="en-US" dirty="0" smtClean="0"/>
              <a:t>Exhaust gas ratio of specific heats </a:t>
            </a:r>
            <a:r>
              <a:rPr lang="el-GR" dirty="0" smtClean="0"/>
              <a:t>γ</a:t>
            </a:r>
            <a:r>
              <a:rPr lang="en-US" dirty="0" smtClean="0"/>
              <a:t> = 1.4</a:t>
            </a:r>
          </a:p>
          <a:p>
            <a:pPr lvl="1"/>
            <a:r>
              <a:rPr lang="en-US" dirty="0" smtClean="0"/>
              <a:t>No flow losses in either nozzle; aerospike operation is </a:t>
            </a:r>
            <a:r>
              <a:rPr lang="en-US" dirty="0" smtClean="0"/>
              <a:t>ideal</a:t>
            </a:r>
          </a:p>
          <a:p>
            <a:pPr lvl="1"/>
            <a:r>
              <a:rPr lang="en-US" dirty="0" smtClean="0"/>
              <a:t>Rocket flight is straight up and straight down</a:t>
            </a:r>
          </a:p>
          <a:p>
            <a:pPr lvl="1"/>
            <a:r>
              <a:rPr lang="en-US" dirty="0" smtClean="0"/>
              <a:t>Stable weather conditions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sz="3600" dirty="0" smtClean="0"/>
              <a:t>Altitude vs. Time Plots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85800" y="1924050"/>
            <a:ext cx="3276600" cy="387798"/>
          </a:xfrm>
        </p:spPr>
        <p:txBody>
          <a:bodyPr/>
          <a:lstStyle/>
          <a:p>
            <a:r>
              <a:rPr lang="en-US" dirty="0" smtClean="0"/>
              <a:t>Expansion Ratio = 2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387798"/>
          </a:xfrm>
        </p:spPr>
        <p:txBody>
          <a:bodyPr/>
          <a:lstStyle/>
          <a:p>
            <a:r>
              <a:rPr lang="en-US" dirty="0" smtClean="0"/>
              <a:t>Expansion Ratio = 25</a:t>
            </a:r>
          </a:p>
        </p:txBody>
      </p:sp>
      <p:pic>
        <p:nvPicPr>
          <p:cNvPr id="6" name="Picture 5" descr="STAR_E2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2438400"/>
            <a:ext cx="4343400" cy="3257550"/>
          </a:xfrm>
          <a:prstGeom prst="rect">
            <a:avLst/>
          </a:prstGeom>
        </p:spPr>
      </p:pic>
      <p:pic>
        <p:nvPicPr>
          <p:cNvPr id="7" name="Picture 6" descr="STAR_E25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438400"/>
            <a:ext cx="4253086" cy="3255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tallic_Purple_Template_Segoe_TP1028676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Extra Background 1</Template>
  <TotalTime>331</TotalTime>
  <Words>565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1_Metallic_Purple_Template_Segoe_TP10286765</vt:lpstr>
      <vt:lpstr>White with Courier font for code slides</vt:lpstr>
      <vt:lpstr>Aerospike and Conventional Bell-Shaped Nozzles: A Numerical Comparison of High-Powered Sounding Rocket Flight Profiles </vt:lpstr>
      <vt:lpstr>Rocket Nozzle Theory</vt:lpstr>
      <vt:lpstr>Bell Nozzles</vt:lpstr>
      <vt:lpstr>Bell Nozzle Expansion Modes</vt:lpstr>
      <vt:lpstr>Aerospike Nozzles</vt:lpstr>
      <vt:lpstr>Aerospike Nozzle Expansion Modes</vt:lpstr>
      <vt:lpstr>The Aerospike Advantage</vt:lpstr>
      <vt:lpstr>The Numerical Model</vt:lpstr>
      <vt:lpstr>Results: Altitude vs. Time Plots</vt:lpstr>
      <vt:lpstr>Results: Tables</vt:lpstr>
      <vt:lpstr>Results: Doubled Burn Time</vt:lpstr>
      <vt:lpstr>Results: Doubled Burn Time</vt:lpstr>
      <vt:lpstr>Conclusions</vt:lpstr>
      <vt:lpstr>Conclusions</vt:lpstr>
      <vt:lpstr>Future Work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Renslow</dc:creator>
  <cp:lastModifiedBy>Peter Renslow</cp:lastModifiedBy>
  <cp:revision>56</cp:revision>
  <dcterms:created xsi:type="dcterms:W3CDTF">2006-08-16T00:00:00Z</dcterms:created>
  <dcterms:modified xsi:type="dcterms:W3CDTF">2010-04-12T23:25:40Z</dcterms:modified>
</cp:coreProperties>
</file>